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  <p:sldMasterId id="2147483650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1" r:id="rId7"/>
    <p:sldId id="262" r:id="rId8"/>
    <p:sldId id="263" r:id="rId9"/>
    <p:sldId id="260" r:id="rId10"/>
    <p:sldId id="264" r:id="rId11"/>
    <p:sldId id="265" r:id="rId12"/>
    <p:sldId id="266" r:id="rId13"/>
    <p:sldId id="267" r:id="rId14"/>
    <p:sldId id="268" r:id="rId15"/>
    <p:sldId id="270" r:id="rId16"/>
  </p:sldIdLst>
  <p:sldSz cx="9144000" cy="5143500" type="screen16x9"/>
  <p:notesSz cx="9925050" cy="66659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60">
          <p15:clr>
            <a:srgbClr val="000000"/>
          </p15:clr>
        </p15:guide>
        <p15:guide id="2" orient="horz" pos="1620">
          <p15:clr>
            <a:srgbClr val="000000"/>
          </p15:clr>
        </p15:guide>
        <p15:guide id="3" pos="288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2100">
          <p15:clr>
            <a:srgbClr val="000000"/>
          </p15:clr>
        </p15:guide>
        <p15:guide id="2" pos="3126">
          <p15:clr>
            <a:srgbClr val="000000"/>
          </p15:clr>
        </p15:guide>
      </p15:notes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jzSEitmlKaKtWh7kJyD8oUzi3l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-756" y="-96"/>
      </p:cViewPr>
      <p:guideLst>
        <p:guide orient="horz" pos="2160"/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100"/>
        <p:guide pos="3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4300537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00" tIns="45350" rIns="90700" bIns="453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621337" y="0"/>
            <a:ext cx="4302125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00" tIns="45350" rIns="90700" bIns="4535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740025" y="500062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675" cy="299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00" tIns="45350" rIns="90700" bIns="4535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330950"/>
            <a:ext cx="4300537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00" tIns="45350" rIns="90700" bIns="4535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621337" y="6330950"/>
            <a:ext cx="4302125" cy="33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700" tIns="45350" rIns="90700" bIns="453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866322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675" cy="2998787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40262920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40262920a_0_55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700" cy="2998800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340262920a_0_55:notes"/>
          <p:cNvSpPr txBox="1">
            <a:spLocks noGrp="1"/>
          </p:cNvSpPr>
          <p:nvPr>
            <p:ph type="sldNum" idx="12"/>
          </p:nvPr>
        </p:nvSpPr>
        <p:spPr>
          <a:xfrm>
            <a:off x="5621337" y="6330950"/>
            <a:ext cx="4302000" cy="333300"/>
          </a:xfrm>
          <a:prstGeom prst="rect">
            <a:avLst/>
          </a:prstGeom>
        </p:spPr>
        <p:txBody>
          <a:bodyPr spcFirstLastPara="1" wrap="square" lIns="90700" tIns="45350" rIns="90700" bIns="453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675" cy="2998787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675" cy="2998787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40262920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40262920a_0_1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700" cy="2998800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g340262920a_0_1:notes"/>
          <p:cNvSpPr txBox="1">
            <a:spLocks noGrp="1"/>
          </p:cNvSpPr>
          <p:nvPr>
            <p:ph type="sldNum" idx="12"/>
          </p:nvPr>
        </p:nvSpPr>
        <p:spPr>
          <a:xfrm>
            <a:off x="5621337" y="6330950"/>
            <a:ext cx="4302000" cy="333300"/>
          </a:xfrm>
          <a:prstGeom prst="rect">
            <a:avLst/>
          </a:prstGeom>
        </p:spPr>
        <p:txBody>
          <a:bodyPr spcFirstLastPara="1" wrap="square" lIns="90700" tIns="45350" rIns="90700" bIns="453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675" cy="2998787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40262920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40262920a_0_28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700" cy="2998800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340262920a_0_28:notes"/>
          <p:cNvSpPr txBox="1">
            <a:spLocks noGrp="1"/>
          </p:cNvSpPr>
          <p:nvPr>
            <p:ph type="sldNum" idx="12"/>
          </p:nvPr>
        </p:nvSpPr>
        <p:spPr>
          <a:xfrm>
            <a:off x="5621337" y="6330950"/>
            <a:ext cx="4302000" cy="333300"/>
          </a:xfrm>
          <a:prstGeom prst="rect">
            <a:avLst/>
          </a:prstGeom>
        </p:spPr>
        <p:txBody>
          <a:bodyPr spcFirstLastPara="1" wrap="square" lIns="90700" tIns="45350" rIns="90700" bIns="453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6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40262920a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40262920a_0_39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700" cy="2998800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340262920a_0_39:notes"/>
          <p:cNvSpPr txBox="1">
            <a:spLocks noGrp="1"/>
          </p:cNvSpPr>
          <p:nvPr>
            <p:ph type="sldNum" idx="12"/>
          </p:nvPr>
        </p:nvSpPr>
        <p:spPr>
          <a:xfrm>
            <a:off x="5621337" y="6330950"/>
            <a:ext cx="4302000" cy="333300"/>
          </a:xfrm>
          <a:prstGeom prst="rect">
            <a:avLst/>
          </a:prstGeom>
        </p:spPr>
        <p:txBody>
          <a:bodyPr spcFirstLastPara="1" wrap="square" lIns="90700" tIns="45350" rIns="90700" bIns="453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675" cy="2998787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0262920a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0262920a_0_48:notes"/>
          <p:cNvSpPr txBox="1">
            <a:spLocks noGrp="1"/>
          </p:cNvSpPr>
          <p:nvPr>
            <p:ph type="body" idx="1"/>
          </p:nvPr>
        </p:nvSpPr>
        <p:spPr>
          <a:xfrm>
            <a:off x="992187" y="3167062"/>
            <a:ext cx="7940700" cy="2998800"/>
          </a:xfrm>
          <a:prstGeom prst="rect">
            <a:avLst/>
          </a:prstGeom>
        </p:spPr>
        <p:txBody>
          <a:bodyPr spcFirstLastPara="1" wrap="square" lIns="90700" tIns="45350" rIns="90700" bIns="453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g340262920a_0_48:notes"/>
          <p:cNvSpPr txBox="1">
            <a:spLocks noGrp="1"/>
          </p:cNvSpPr>
          <p:nvPr>
            <p:ph type="sldNum" idx="12"/>
          </p:nvPr>
        </p:nvSpPr>
        <p:spPr>
          <a:xfrm>
            <a:off x="5621337" y="6330950"/>
            <a:ext cx="4302000" cy="333300"/>
          </a:xfrm>
          <a:prstGeom prst="rect">
            <a:avLst/>
          </a:prstGeom>
        </p:spPr>
        <p:txBody>
          <a:bodyPr spcFirstLastPara="1" wrap="square" lIns="90700" tIns="45350" rIns="90700" bIns="453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rt">
  <p:cSld name="Star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99" cy="3762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3"/>
          <p:cNvSpPr txBox="1">
            <a:spLocks noGrp="1"/>
          </p:cNvSpPr>
          <p:nvPr>
            <p:ph type="body" idx="1"/>
          </p:nvPr>
        </p:nvSpPr>
        <p:spPr>
          <a:xfrm>
            <a:off x="319088" y="1484040"/>
            <a:ext cx="8508999" cy="955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23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ftr" idx="11"/>
          </p:nvPr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">
  <p:cSld name="Inhal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>
            <a:spLocks noGrp="1"/>
          </p:cNvSpPr>
          <p:nvPr>
            <p:ph type="body" idx="1"/>
          </p:nvPr>
        </p:nvSpPr>
        <p:spPr>
          <a:xfrm>
            <a:off x="319090" y="1600200"/>
            <a:ext cx="8508999" cy="309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25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99" cy="410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25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" name="Google Shape;29;p25"/>
          <p:cNvSpPr txBox="1">
            <a:spLocks noGrp="1"/>
          </p:cNvSpPr>
          <p:nvPr>
            <p:ph type="ftr" idx="11"/>
          </p:nvPr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wei Inhalte + Text">
  <p:cSld name="Zwei Inhalte +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7"/>
          <p:cNvSpPr txBox="1">
            <a:spLocks noGrp="1"/>
          </p:cNvSpPr>
          <p:nvPr>
            <p:ph type="body" idx="1"/>
          </p:nvPr>
        </p:nvSpPr>
        <p:spPr>
          <a:xfrm>
            <a:off x="319090" y="1600200"/>
            <a:ext cx="8508999" cy="495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27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99" cy="410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27"/>
          <p:cNvSpPr txBox="1">
            <a:spLocks noGrp="1"/>
          </p:cNvSpPr>
          <p:nvPr>
            <p:ph type="body" idx="2"/>
          </p:nvPr>
        </p:nvSpPr>
        <p:spPr>
          <a:xfrm>
            <a:off x="316992" y="2148752"/>
            <a:ext cx="4188333" cy="2547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Google Shape;40;p27"/>
          <p:cNvSpPr>
            <a:spLocks noGrp="1"/>
          </p:cNvSpPr>
          <p:nvPr>
            <p:ph type="pic" idx="3"/>
          </p:nvPr>
        </p:nvSpPr>
        <p:spPr>
          <a:xfrm>
            <a:off x="4648200" y="2148840"/>
            <a:ext cx="4180392" cy="25469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27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27"/>
          <p:cNvSpPr txBox="1">
            <a:spLocks noGrp="1"/>
          </p:cNvSpPr>
          <p:nvPr>
            <p:ph type="ftr" idx="11"/>
          </p:nvPr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wei Inhalte">
  <p:cSld name="zwei Inhalte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8"/>
          <p:cNvSpPr txBox="1">
            <a:spLocks noGrp="1"/>
          </p:cNvSpPr>
          <p:nvPr>
            <p:ph type="body" idx="1"/>
          </p:nvPr>
        </p:nvSpPr>
        <p:spPr>
          <a:xfrm>
            <a:off x="319091" y="1602000"/>
            <a:ext cx="4180910" cy="3095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28"/>
          <p:cNvSpPr txBox="1">
            <a:spLocks noGrp="1"/>
          </p:cNvSpPr>
          <p:nvPr>
            <p:ph type="body" idx="2"/>
          </p:nvPr>
        </p:nvSpPr>
        <p:spPr>
          <a:xfrm>
            <a:off x="4647179" y="1602000"/>
            <a:ext cx="4180910" cy="3095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28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99" cy="410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8" name="Google Shape;48;p28"/>
          <p:cNvSpPr txBox="1">
            <a:spLocks noGrp="1"/>
          </p:cNvSpPr>
          <p:nvPr>
            <p:ph type="ftr" idx="11"/>
          </p:nvPr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halt + Text">
  <p:cSld name="Inhalt + 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9"/>
          <p:cNvSpPr txBox="1">
            <a:spLocks noGrp="1"/>
          </p:cNvSpPr>
          <p:nvPr>
            <p:ph type="body" idx="1"/>
          </p:nvPr>
        </p:nvSpPr>
        <p:spPr>
          <a:xfrm>
            <a:off x="319090" y="2143125"/>
            <a:ext cx="8508999" cy="254317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29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99" cy="41036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29"/>
          <p:cNvSpPr txBox="1">
            <a:spLocks noGrp="1"/>
          </p:cNvSpPr>
          <p:nvPr>
            <p:ph type="body" idx="2"/>
          </p:nvPr>
        </p:nvSpPr>
        <p:spPr>
          <a:xfrm>
            <a:off x="319090" y="1600200"/>
            <a:ext cx="8508999" cy="50530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29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4" name="Google Shape;54;p29"/>
          <p:cNvSpPr txBox="1">
            <a:spLocks noGrp="1"/>
          </p:cNvSpPr>
          <p:nvPr>
            <p:ph type="ftr" idx="11"/>
          </p:nvPr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lder formatfüllend">
  <p:cSld name="Bilder formatfüllend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0"/>
          <p:cNvSpPr>
            <a:spLocks noGrp="1"/>
          </p:cNvSpPr>
          <p:nvPr>
            <p:ph type="pic" idx="2"/>
          </p:nvPr>
        </p:nvSpPr>
        <p:spPr>
          <a:xfrm>
            <a:off x="0" y="1600200"/>
            <a:ext cx="9144000" cy="354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−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99" cy="410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ftr" idx="11"/>
          </p:nvPr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2" descr="20150416 tum logo blau png final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18487" y="323850"/>
            <a:ext cx="604837" cy="31908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2"/>
          <p:cNvSpPr txBox="1"/>
          <p:nvPr/>
        </p:nvSpPr>
        <p:spPr>
          <a:xfrm>
            <a:off x="319087" y="320675"/>
            <a:ext cx="7161212" cy="347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Chair of Nanoelectronics</a:t>
            </a:r>
            <a:endParaRPr sz="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TUM Department of Electrical and Computer Engineering</a:t>
            </a:r>
            <a:endParaRPr sz="800" b="0" i="0" u="none" strike="noStrike" cap="non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Technical University of Munich</a:t>
            </a:r>
            <a:endParaRPr/>
          </a:p>
        </p:txBody>
      </p:sp>
      <p:sp>
        <p:nvSpPr>
          <p:cNvPr id="12" name="Google Shape;12;p22"/>
          <p:cNvSpPr txBox="1"/>
          <p:nvPr/>
        </p:nvSpPr>
        <p:spPr>
          <a:xfrm>
            <a:off x="8347075" y="4806950"/>
            <a:ext cx="576262" cy="2682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2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  <p:sp>
        <p:nvSpPr>
          <p:cNvPr id="14" name="Google Shape;14;p22"/>
          <p:cNvSpPr txBox="1">
            <a:spLocks noGrp="1"/>
          </p:cNvSpPr>
          <p:nvPr>
            <p:ph type="ftr" idx="11"/>
          </p:nvPr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24" descr="20150416 tum logo blau png final.png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218487" y="323850"/>
            <a:ext cx="604837" cy="319087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24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  <p:sp>
        <p:nvSpPr>
          <p:cNvPr id="23" name="Google Shape;23;p24"/>
          <p:cNvSpPr txBox="1">
            <a:spLocks noGrp="1"/>
          </p:cNvSpPr>
          <p:nvPr>
            <p:ph type="ftr" idx="11"/>
          </p:nvPr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24"/>
          <p:cNvSpPr txBox="1"/>
          <p:nvPr/>
        </p:nvSpPr>
        <p:spPr>
          <a:xfrm>
            <a:off x="319087" y="320675"/>
            <a:ext cx="7161212" cy="347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None/>
            </a:pPr>
            <a:r>
              <a:rPr lang="en-US" sz="800" b="0" i="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Chair of Nanoelectronics</a:t>
            </a:r>
            <a:endParaRPr sz="800" b="0" i="0" u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None/>
            </a:pPr>
            <a:r>
              <a:rPr lang="en-US" sz="800" b="0" i="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TUM Department of Electrical and Computer Engineering</a:t>
            </a:r>
            <a:endParaRPr sz="800" b="0" i="0" u="non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Font typeface="Arial"/>
              <a:buNone/>
            </a:pPr>
            <a:r>
              <a:rPr lang="en-US" sz="800" b="0" i="0" u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Technical University of Munich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4" r:id="rId3"/>
    <p:sldLayoutId id="2147483655" r:id="rId4"/>
    <p:sldLayoutId id="2147483656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hyperlink" Target="https://e2e.ti.com/blogs_/b/analogwire/archive/2015/10/15/how-to-simplify-i2c-tree-when-connecting-multiple-slaves-to-an-i2c-master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snl_draft_presentation_nitish_sebastian_2.pptx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fwireless-world.com/Terminology/UART-vs-SPI-vs-I2C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"/>
          <p:cNvSpPr txBox="1">
            <a:spLocks noGrp="1"/>
          </p:cNvSpPr>
          <p:nvPr>
            <p:ph type="title"/>
          </p:nvPr>
        </p:nvSpPr>
        <p:spPr>
          <a:xfrm>
            <a:off x="319087" y="971550"/>
            <a:ext cx="8509000" cy="376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US" sz="25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Sensor Nodes Laboratory Presentation</a:t>
            </a:r>
            <a:endParaRPr/>
          </a:p>
        </p:txBody>
      </p:sp>
      <p:sp>
        <p:nvSpPr>
          <p:cNvPr id="65" name="Google Shape;65;p1"/>
          <p:cNvSpPr txBox="1">
            <a:spLocks noGrp="1"/>
          </p:cNvSpPr>
          <p:nvPr>
            <p:ph type="body" idx="1"/>
          </p:nvPr>
        </p:nvSpPr>
        <p:spPr>
          <a:xfrm>
            <a:off x="319087" y="1484312"/>
            <a:ext cx="8509000" cy="955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Sebastian </a:t>
            </a:r>
            <a:r>
              <a:rPr lang="en-US">
                <a:solidFill>
                  <a:schemeClr val="dk1"/>
                </a:solidFill>
              </a:rPr>
              <a:t>Thomas </a:t>
            </a: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Thekkekara and Nitish Nagesh</a:t>
            </a:r>
            <a:endParaRPr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August 28, 2019</a:t>
            </a:r>
            <a:endParaRPr/>
          </a:p>
        </p:txBody>
      </p:sp>
      <p:pic>
        <p:nvPicPr>
          <p:cNvPr id="66" name="Google Shape;66;p1" descr="TUM_Glockenturm.tif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75225" y="1476375"/>
            <a:ext cx="3819525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40262920a_0_55"/>
          <p:cNvSpPr txBox="1">
            <a:spLocks noGrp="1"/>
          </p:cNvSpPr>
          <p:nvPr>
            <p:ph type="body" idx="1"/>
          </p:nvPr>
        </p:nvSpPr>
        <p:spPr>
          <a:xfrm>
            <a:off x="319090" y="1600200"/>
            <a:ext cx="8508900" cy="309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5" name="Google Shape;155;g340262920a_0_55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00" cy="41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Communication Interface</a:t>
            </a:r>
            <a:endParaRPr dirty="0"/>
          </a:p>
        </p:txBody>
      </p:sp>
      <p:sp>
        <p:nvSpPr>
          <p:cNvPr id="156" name="Google Shape;156;g340262920a_0_55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100" cy="274500"/>
          </a:xfrm>
          <a:prstGeom prst="rect">
            <a:avLst/>
          </a:prstGeom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345" y="1582016"/>
            <a:ext cx="4319155" cy="3239366"/>
          </a:xfrm>
          <a:prstGeom prst="rect">
            <a:avLst/>
          </a:prstGeom>
        </p:spPr>
      </p:pic>
      <p:sp>
        <p:nvSpPr>
          <p:cNvPr id="3" name="Rounded Rectangle 2"/>
          <p:cNvSpPr/>
          <p:nvPr/>
        </p:nvSpPr>
        <p:spPr>
          <a:xfrm>
            <a:off x="4196194" y="3201699"/>
            <a:ext cx="623455" cy="28055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RTD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4507922" y="4403580"/>
            <a:ext cx="623455" cy="28055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Filter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2348345" y="3626426"/>
            <a:ext cx="1101437" cy="49876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Multimeter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4972048" y="3069649"/>
            <a:ext cx="1252107" cy="41260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Launchpad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2377784" y="1899372"/>
            <a:ext cx="1601933" cy="438583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Regulated DC supply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286372" y="3984913"/>
            <a:ext cx="698792" cy="28055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PSoC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/>
            <a:endParaRPr lang="en-US" dirty="0" smtClean="0"/>
          </a:p>
          <a:p>
            <a:pPr marL="228600" indent="0"/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19090" y="972000"/>
            <a:ext cx="8508999" cy="492443"/>
          </a:xfrm>
        </p:spPr>
        <p:txBody>
          <a:bodyPr/>
          <a:lstStyle/>
          <a:p>
            <a:r>
              <a:rPr lang="en-US" dirty="0" smtClean="0"/>
              <a:t>Prototype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971" y="1611890"/>
            <a:ext cx="4364183" cy="3273138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2273875" y="2789094"/>
            <a:ext cx="623455" cy="28055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RTD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3053195" y="2283835"/>
            <a:ext cx="623455" cy="28055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Filter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3925164" y="4420467"/>
            <a:ext cx="1252107" cy="41260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Launchpad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852426" y="2508539"/>
            <a:ext cx="698792" cy="28055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PSoC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4703617" y="2447708"/>
            <a:ext cx="1252107" cy="412605"/>
          </a:xfrm>
          <a:prstGeom prst="roundRect">
            <a:avLst/>
          </a:prstGeom>
          <a:solidFill>
            <a:schemeClr val="bg2">
              <a:lumMod val="10000"/>
              <a:lumOff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Arduino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50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19090" y="972000"/>
            <a:ext cx="8508999" cy="492443"/>
          </a:xfrm>
        </p:spPr>
        <p:txBody>
          <a:bodyPr/>
          <a:lstStyle/>
          <a:p>
            <a:r>
              <a:rPr lang="en-US" dirty="0" smtClean="0"/>
              <a:t>Data Reception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5203" y="1527463"/>
            <a:ext cx="5090156" cy="3395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806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Single master multiple slaves</a:t>
            </a:r>
          </a:p>
          <a:p>
            <a:endParaRPr lang="en-US" dirty="0"/>
          </a:p>
          <a:p>
            <a:r>
              <a:rPr lang="en-US" dirty="0" smtClean="0"/>
              <a:t>Sleep mode when not in use</a:t>
            </a:r>
          </a:p>
          <a:p>
            <a:endParaRPr lang="en-US" dirty="0" smtClean="0"/>
          </a:p>
          <a:p>
            <a:r>
              <a:rPr lang="en-US" dirty="0" smtClean="0"/>
              <a:t>Data analytics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algn="r"/>
            <a:r>
              <a:rPr lang="en-US" dirty="0" smtClean="0"/>
              <a:t>Source: </a:t>
            </a:r>
            <a:r>
              <a:rPr lang="en-IN" dirty="0">
                <a:hlinkClick r:id="rId2"/>
              </a:rPr>
              <a:t>https://e2e.ti.com/blogs_/</a:t>
            </a:r>
            <a:r>
              <a:rPr lang="en-IN" dirty="0" smtClean="0">
                <a:hlinkClick r:id="rId2"/>
              </a:rPr>
              <a:t>b/analogwire</a:t>
            </a:r>
            <a:endParaRPr lang="en-IN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19090" y="972000"/>
            <a:ext cx="8508999" cy="492443"/>
          </a:xfrm>
        </p:spPr>
        <p:txBody>
          <a:bodyPr/>
          <a:lstStyle/>
          <a:p>
            <a:r>
              <a:rPr lang="en-US" dirty="0" smtClean="0"/>
              <a:t>Scaling-up</a:t>
            </a:r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364" y="1538927"/>
            <a:ext cx="5829300" cy="2812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27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7917" y="2551419"/>
            <a:ext cx="8508999" cy="376238"/>
          </a:xfrm>
        </p:spPr>
        <p:txBody>
          <a:bodyPr/>
          <a:lstStyle/>
          <a:p>
            <a:pPr algn="ctr"/>
            <a:r>
              <a:rPr lang="en-US" dirty="0" smtClean="0"/>
              <a:t>Thank You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7792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"/>
          <p:cNvSpPr txBox="1">
            <a:spLocks noGrp="1"/>
          </p:cNvSpPr>
          <p:nvPr>
            <p:ph type="body" idx="1"/>
          </p:nvPr>
        </p:nvSpPr>
        <p:spPr>
          <a:xfrm>
            <a:off x="319087" y="1600200"/>
            <a:ext cx="8509000" cy="309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dirty="0"/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Block diagram</a:t>
            </a:r>
            <a:endParaRPr dirty="0"/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Read-out circuit</a:t>
            </a:r>
            <a:endParaRPr dirty="0"/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Communication </a:t>
            </a:r>
            <a:endParaRPr dirty="0"/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</a:t>
            </a:r>
            <a:r>
              <a:rPr lang="en-US" sz="1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reception</a:t>
            </a:r>
            <a:endParaRPr dirty="0"/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Scaling-up</a:t>
            </a:r>
            <a:endParaRPr dirty="0"/>
          </a:p>
          <a:p>
            <a:pPr marL="285750" marR="0" lvl="0" indent="-2857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 txBox="1">
            <a:spLocks noGrp="1"/>
          </p:cNvSpPr>
          <p:nvPr>
            <p:ph type="title"/>
          </p:nvPr>
        </p:nvSpPr>
        <p:spPr>
          <a:xfrm>
            <a:off x="319087" y="971550"/>
            <a:ext cx="8509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US" sz="25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Overview</a:t>
            </a:r>
            <a:endParaRPr/>
          </a:p>
        </p:txBody>
      </p:sp>
      <p:sp>
        <p:nvSpPr>
          <p:cNvPr id="73" name="Google Shape;73;p2"/>
          <p:cNvSpPr txBox="1"/>
          <p:nvPr/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fld id="{00000000-1234-1234-1234-123412341234}" type="slidenum">
              <a:rPr lang="en-US"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/>
          </a:p>
        </p:txBody>
      </p:sp>
      <p:sp>
        <p:nvSpPr>
          <p:cNvPr id="74" name="Google Shape;74;p2"/>
          <p:cNvSpPr txBox="1"/>
          <p:nvPr/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0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Sebastian </a:t>
            </a:r>
            <a:r>
              <a:rPr lang="en-US" sz="1100" b="0" i="0" u="none" dirty="0" err="1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Thekkekara</a:t>
            </a:r>
            <a:r>
              <a:rPr lang="en-US" sz="1100" b="0" i="0" u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Thomas </a:t>
            </a:r>
            <a:r>
              <a:rPr lang="en-US" sz="1100" b="0" i="0" u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Nitish Nagesh | SNL Presentation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"/>
          <p:cNvSpPr txBox="1">
            <a:spLocks noGrp="1"/>
          </p:cNvSpPr>
          <p:nvPr>
            <p:ph type="body" idx="1"/>
          </p:nvPr>
        </p:nvSpPr>
        <p:spPr>
          <a:xfrm>
            <a:off x="319087" y="1600200"/>
            <a:ext cx="8509000" cy="309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endParaRPr lang="en-IN" dirty="0" smtClean="0"/>
          </a:p>
          <a:p>
            <a:pPr marL="0" lvl="0" indent="0">
              <a:buClr>
                <a:schemeClr val="dk1"/>
              </a:buClr>
            </a:pPr>
            <a:r>
              <a:rPr lang="en-IN" dirty="0" smtClean="0"/>
              <a:t>Goal: To </a:t>
            </a:r>
            <a:r>
              <a:rPr lang="en-IN" dirty="0"/>
              <a:t>develop a fully functional prototype of a wireless sensor node by the end of summer semester </a:t>
            </a:r>
            <a:r>
              <a:rPr lang="en-IN" dirty="0" smtClean="0"/>
              <a:t>2019</a:t>
            </a:r>
          </a:p>
          <a:p>
            <a:pPr marL="0" lvl="0" indent="0">
              <a:buClr>
                <a:schemeClr val="dk1"/>
              </a:buClr>
            </a:pPr>
            <a:endParaRPr lang="en-US" dirty="0"/>
          </a:p>
          <a:p>
            <a:pPr marL="0" lvl="0" indent="0">
              <a:buClr>
                <a:schemeClr val="dk1"/>
              </a:buClr>
            </a:pPr>
            <a:r>
              <a:rPr lang="en-US" dirty="0" smtClean="0"/>
              <a:t>Sub-tasks:</a:t>
            </a:r>
          </a:p>
          <a:p>
            <a:pPr marL="0" lvl="0" indent="0">
              <a:buClr>
                <a:schemeClr val="dk1"/>
              </a:buClr>
            </a:pPr>
            <a:endParaRPr lang="en-US" dirty="0"/>
          </a:p>
          <a:p>
            <a:pPr marL="285750" lvl="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US" dirty="0" smtClean="0"/>
              <a:t>To </a:t>
            </a:r>
            <a:r>
              <a:rPr lang="en-IN" dirty="0" smtClean="0"/>
              <a:t>develop a </a:t>
            </a:r>
            <a:r>
              <a:rPr lang="en-IN" dirty="0"/>
              <a:t>read-out front-end circuit </a:t>
            </a:r>
            <a:endParaRPr lang="en-IN" dirty="0" smtClean="0"/>
          </a:p>
          <a:p>
            <a:pPr marL="285750" lvl="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To implement a </a:t>
            </a:r>
            <a:r>
              <a:rPr lang="en-IN" dirty="0"/>
              <a:t>communication interface between the read-out circuit and wireless communication </a:t>
            </a:r>
            <a:r>
              <a:rPr lang="en-IN" dirty="0" smtClean="0"/>
              <a:t>board</a:t>
            </a:r>
          </a:p>
          <a:p>
            <a:pPr marL="285750" lvl="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>
              <a:buClr>
                <a:schemeClr val="dk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To encapsulate </a:t>
            </a:r>
            <a:r>
              <a:rPr lang="en-IN" dirty="0"/>
              <a:t>the data, </a:t>
            </a:r>
            <a:r>
              <a:rPr lang="en-IN" dirty="0" smtClean="0"/>
              <a:t>send </a:t>
            </a:r>
            <a:r>
              <a:rPr lang="en-IN" dirty="0"/>
              <a:t>it over a server and </a:t>
            </a:r>
            <a:r>
              <a:rPr lang="en-IN" dirty="0" smtClean="0"/>
              <a:t>visualize </a:t>
            </a:r>
            <a:r>
              <a:rPr lang="en-IN" dirty="0"/>
              <a:t>it on a terminal</a:t>
            </a:r>
            <a:endParaRPr lang="en-IN" dirty="0" smtClean="0"/>
          </a:p>
          <a:p>
            <a:pPr marL="0" lvl="0" indent="0">
              <a:buClr>
                <a:schemeClr val="dk1"/>
              </a:buClr>
            </a:pPr>
            <a:endParaRPr dirty="0"/>
          </a:p>
        </p:txBody>
      </p:sp>
      <p:sp>
        <p:nvSpPr>
          <p:cNvPr id="80" name="Google Shape;80;p3"/>
          <p:cNvSpPr txBox="1">
            <a:spLocks noGrp="1"/>
          </p:cNvSpPr>
          <p:nvPr>
            <p:ph type="title"/>
          </p:nvPr>
        </p:nvSpPr>
        <p:spPr>
          <a:xfrm>
            <a:off x="319087" y="971550"/>
            <a:ext cx="8509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US" sz="25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/>
          </a:p>
        </p:txBody>
      </p:sp>
      <p:sp>
        <p:nvSpPr>
          <p:cNvPr id="81" name="Google Shape;81;p3"/>
          <p:cNvSpPr txBox="1"/>
          <p:nvPr/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fld id="{00000000-1234-1234-1234-123412341234}" type="slidenum">
              <a:rPr lang="en-US"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/>
          </a:p>
        </p:txBody>
      </p:sp>
      <p:sp>
        <p:nvSpPr>
          <p:cNvPr id="82" name="Google Shape;82;p3"/>
          <p:cNvSpPr txBox="1"/>
          <p:nvPr/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Sebastian Thekkekara Thomas and Nitish Nagesh | SNL Presentation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40262920a_0_1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00" cy="41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Block Diagram</a:t>
            </a:r>
            <a:endParaRPr/>
          </a:p>
        </p:txBody>
      </p:sp>
      <p:sp>
        <p:nvSpPr>
          <p:cNvPr id="90" name="Google Shape;90;g340262920a_0_1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100" cy="274500"/>
          </a:xfrm>
          <a:prstGeom prst="rect">
            <a:avLst/>
          </a:prstGeom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99" name="Google Shape;99;g340262920a_0_1"/>
          <p:cNvSpPr txBox="1"/>
          <p:nvPr/>
        </p:nvSpPr>
        <p:spPr>
          <a:xfrm>
            <a:off x="7672650" y="2938794"/>
            <a:ext cx="848700" cy="2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UART</a:t>
            </a:r>
            <a:endParaRPr/>
          </a:p>
        </p:txBody>
      </p:sp>
      <p:grpSp>
        <p:nvGrpSpPr>
          <p:cNvPr id="2" name="Group 1"/>
          <p:cNvGrpSpPr/>
          <p:nvPr/>
        </p:nvGrpSpPr>
        <p:grpSpPr>
          <a:xfrm>
            <a:off x="462350" y="1514181"/>
            <a:ext cx="7984200" cy="3293737"/>
            <a:chOff x="462350" y="1713375"/>
            <a:chExt cx="7984200" cy="3293737"/>
          </a:xfrm>
        </p:grpSpPr>
        <p:sp>
          <p:nvSpPr>
            <p:cNvPr id="88" name="Google Shape;88;g340262920a_0_1"/>
            <p:cNvSpPr/>
            <p:nvPr/>
          </p:nvSpPr>
          <p:spPr>
            <a:xfrm>
              <a:off x="462350" y="1713375"/>
              <a:ext cx="7984200" cy="1218600"/>
            </a:xfrm>
            <a:prstGeom prst="rect">
              <a:avLst/>
            </a:prstGeom>
            <a:noFill/>
            <a:ln w="9525" cap="flat" cmpd="sng">
              <a:solidFill>
                <a:schemeClr val="dk2"/>
              </a:solidFill>
              <a:prstDash val="dot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                                                                                                                                      </a:t>
              </a:r>
              <a:r>
                <a:rPr lang="en-US" sz="1800"/>
                <a:t>PSOC </a:t>
              </a:r>
              <a:r>
                <a:rPr lang="en-US"/>
                <a:t>           </a:t>
              </a:r>
              <a:endParaRPr/>
            </a:p>
          </p:txBody>
        </p:sp>
        <p:sp>
          <p:nvSpPr>
            <p:cNvPr id="91" name="Google Shape;91;g340262920a_0_1"/>
            <p:cNvSpPr/>
            <p:nvPr/>
          </p:nvSpPr>
          <p:spPr>
            <a:xfrm>
              <a:off x="630425" y="2041150"/>
              <a:ext cx="1159800" cy="63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FFFFFF"/>
                  </a:solidFill>
                </a:rPr>
                <a:t>IDAC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92" name="Google Shape;92;g340262920a_0_1"/>
            <p:cNvSpPr/>
            <p:nvPr/>
          </p:nvSpPr>
          <p:spPr>
            <a:xfrm>
              <a:off x="2339750" y="2041150"/>
              <a:ext cx="1159800" cy="63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</a:rPr>
                <a:t>Analog Sensor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3" name="Google Shape;93;g340262920a_0_1"/>
            <p:cNvSpPr/>
            <p:nvPr/>
          </p:nvSpPr>
          <p:spPr>
            <a:xfrm>
              <a:off x="4133088" y="2041150"/>
              <a:ext cx="1159800" cy="63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rgbClr val="FFFFFF"/>
                  </a:solidFill>
                </a:rPr>
                <a:t>Sallen Key Filter</a:t>
              </a:r>
              <a:endParaRPr dirty="0">
                <a:solidFill>
                  <a:srgbClr val="FFFFFF"/>
                </a:solidFill>
              </a:endParaRPr>
            </a:p>
          </p:txBody>
        </p:sp>
        <p:sp>
          <p:nvSpPr>
            <p:cNvPr id="94" name="Google Shape;94;g340262920a_0_1"/>
            <p:cNvSpPr/>
            <p:nvPr/>
          </p:nvSpPr>
          <p:spPr>
            <a:xfrm>
              <a:off x="6012625" y="2041150"/>
              <a:ext cx="1240500" cy="6303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</a:rPr>
                <a:t>Delta Sigma ADC (16 Bit)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95" name="Google Shape;95;g340262920a_0_1"/>
            <p:cNvSpPr/>
            <p:nvPr/>
          </p:nvSpPr>
          <p:spPr>
            <a:xfrm>
              <a:off x="1859038" y="2244250"/>
              <a:ext cx="411900" cy="2745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g340262920a_0_1"/>
            <p:cNvSpPr/>
            <p:nvPr/>
          </p:nvSpPr>
          <p:spPr>
            <a:xfrm>
              <a:off x="3610363" y="2244250"/>
              <a:ext cx="411900" cy="2745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g340262920a_0_1"/>
            <p:cNvSpPr/>
            <p:nvPr/>
          </p:nvSpPr>
          <p:spPr>
            <a:xfrm>
              <a:off x="5446800" y="2244250"/>
              <a:ext cx="411900" cy="2745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g340262920a_0_1"/>
            <p:cNvSpPr/>
            <p:nvPr/>
          </p:nvSpPr>
          <p:spPr>
            <a:xfrm>
              <a:off x="7302975" y="3126450"/>
              <a:ext cx="294000" cy="3567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00" name="Google Shape;100;g340262920a_0_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47450" y="3566325"/>
              <a:ext cx="1205051" cy="12050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g340262920a_0_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547725" y="3100387"/>
              <a:ext cx="1906725" cy="1906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2" name="Google Shape;102;g340262920a_0_1"/>
            <p:cNvSpPr/>
            <p:nvPr/>
          </p:nvSpPr>
          <p:spPr>
            <a:xfrm>
              <a:off x="4231200" y="3790650"/>
              <a:ext cx="2431200" cy="526200"/>
            </a:xfrm>
            <a:prstGeom prst="leftRight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g340262920a_0_1"/>
          <p:cNvSpPr txBox="1"/>
          <p:nvPr/>
        </p:nvSpPr>
        <p:spPr>
          <a:xfrm>
            <a:off x="4231200" y="4146772"/>
            <a:ext cx="1061688" cy="675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I2C </a:t>
            </a:r>
            <a:r>
              <a:rPr lang="en-US" dirty="0" smtClean="0"/>
              <a:t>Master</a:t>
            </a:r>
            <a:endParaRPr dirty="0"/>
          </a:p>
        </p:txBody>
      </p:sp>
      <p:sp>
        <p:nvSpPr>
          <p:cNvPr id="104" name="Google Shape;104;g340262920a_0_1"/>
          <p:cNvSpPr txBox="1"/>
          <p:nvPr/>
        </p:nvSpPr>
        <p:spPr>
          <a:xfrm>
            <a:off x="7972075" y="3696681"/>
            <a:ext cx="1059000" cy="6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I2C Slave</a:t>
            </a:r>
            <a:endParaRPr/>
          </a:p>
        </p:txBody>
      </p:sp>
      <p:sp>
        <p:nvSpPr>
          <p:cNvPr id="21" name="Google Shape;98;g340262920a_0_1"/>
          <p:cNvSpPr/>
          <p:nvPr/>
        </p:nvSpPr>
        <p:spPr>
          <a:xfrm rot="5400000">
            <a:off x="2302288" y="3505908"/>
            <a:ext cx="294000" cy="356700"/>
          </a:xfrm>
          <a:prstGeom prst="down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91;g340262920a_0_1"/>
          <p:cNvSpPr/>
          <p:nvPr/>
        </p:nvSpPr>
        <p:spPr>
          <a:xfrm>
            <a:off x="905188" y="3401236"/>
            <a:ext cx="1159800" cy="630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FFFF"/>
                </a:solidFill>
              </a:rPr>
              <a:t>Wireless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FFFF"/>
                </a:solidFill>
              </a:rPr>
              <a:t>Gateway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 smtClean="0"/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	-</a:t>
            </a:r>
            <a:r>
              <a:rPr lang="en-US" dirty="0"/>
              <a:t>50 &lt; T &lt; 200 °C</a:t>
            </a:r>
            <a:endParaRPr dirty="0"/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	</a:t>
            </a:r>
            <a:r>
              <a:rPr lang="en-US" dirty="0" smtClean="0"/>
              <a:t>Current </a:t>
            </a:r>
            <a:r>
              <a:rPr lang="en-US" dirty="0"/>
              <a:t>= 1 mA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indent="457200">
              <a:lnSpc>
                <a:spcPct val="100000"/>
              </a:lnSpc>
              <a:buClr>
                <a:schemeClr val="dk1"/>
              </a:buClr>
            </a:pPr>
            <a:r>
              <a:rPr lang="en-IN" dirty="0" smtClean="0"/>
              <a:t>	R</a:t>
            </a:r>
            <a:r>
              <a:rPr lang="en-IN" baseline="-25000" dirty="0" smtClean="0"/>
              <a:t>RTD</a:t>
            </a:r>
            <a:r>
              <a:rPr lang="en-US" dirty="0" smtClean="0"/>
              <a:t> = [803.1, 1758.56] </a:t>
            </a:r>
            <a:r>
              <a:rPr lang="el-GR" dirty="0" smtClean="0"/>
              <a:t>Ω</a:t>
            </a:r>
            <a:endParaRPr dirty="0" smtClean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8" name="Google Shape;118;p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IDAC - Constant Current Source</a:t>
            </a:r>
            <a:endParaRPr sz="2500"/>
          </a:p>
        </p:txBody>
      </p:sp>
      <p:sp>
        <p:nvSpPr>
          <p:cNvPr id="119" name="Google Shape;119;p5"/>
          <p:cNvSpPr txBox="1"/>
          <p:nvPr/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fld id="{00000000-1234-1234-1234-123412341234}" type="slidenum">
              <a:rPr lang="en-US"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/>
          </a:p>
        </p:txBody>
      </p:sp>
      <p:sp>
        <p:nvSpPr>
          <p:cNvPr id="120" name="Google Shape;120;p5"/>
          <p:cNvSpPr txBox="1"/>
          <p:nvPr/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Sebastian Thekkekara Thomas and Nitish Nagesh | SNL Presentation</a:t>
            </a:r>
            <a:endParaRPr/>
          </a:p>
        </p:txBody>
      </p:sp>
      <p:pic>
        <p:nvPicPr>
          <p:cNvPr id="121" name="Google Shape;12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638" y="2236038"/>
            <a:ext cx="3590925" cy="14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0262920a_0_28"/>
          <p:cNvSpPr txBox="1">
            <a:spLocks noGrp="1"/>
          </p:cNvSpPr>
          <p:nvPr>
            <p:ph type="body" idx="1"/>
          </p:nvPr>
        </p:nvSpPr>
        <p:spPr>
          <a:xfrm>
            <a:off x="319090" y="1600200"/>
            <a:ext cx="8508900" cy="309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Second </a:t>
            </a:r>
            <a:r>
              <a:rPr lang="en-US" dirty="0"/>
              <a:t>Order </a:t>
            </a:r>
            <a:r>
              <a:rPr lang="en-US" dirty="0" smtClean="0"/>
              <a:t>Sallen </a:t>
            </a:r>
            <a:r>
              <a:rPr lang="en-US" dirty="0"/>
              <a:t>Key </a:t>
            </a:r>
            <a:r>
              <a:rPr lang="en-US" dirty="0" smtClean="0"/>
              <a:t>Low-pass Filter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fc </a:t>
            </a:r>
            <a:r>
              <a:rPr lang="en-US" dirty="0"/>
              <a:t>= 0.2 Hz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Q = 0.5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Zeta = 1.0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r"/>
            <a:r>
              <a:rPr lang="en-US" dirty="0"/>
              <a:t>Source: </a:t>
            </a:r>
            <a:r>
              <a:rPr lang="en-US" dirty="0">
                <a:hlinkClick r:id="rId3" action="ppaction://hlinkpres?slideindex=1&amp;slidetitle="/>
              </a:rPr>
              <a:t>http://sim.okawa-denshi.jp/en/OPstool.php</a:t>
            </a:r>
            <a:endParaRPr dirty="0"/>
          </a:p>
        </p:txBody>
      </p:sp>
      <p:sp>
        <p:nvSpPr>
          <p:cNvPr id="128" name="Google Shape;128;g340262920a_0_28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00" cy="41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Filter Design</a:t>
            </a:r>
            <a:endParaRPr dirty="0"/>
          </a:p>
        </p:txBody>
      </p:sp>
      <p:sp>
        <p:nvSpPr>
          <p:cNvPr id="129" name="Google Shape;129;g340262920a_0_28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100" cy="274500"/>
          </a:xfrm>
          <a:prstGeom prst="rect">
            <a:avLst/>
          </a:prstGeom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6469" y="1693718"/>
            <a:ext cx="4251219" cy="27552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40262920a_0_39"/>
          <p:cNvSpPr txBox="1">
            <a:spLocks noGrp="1"/>
          </p:cNvSpPr>
          <p:nvPr>
            <p:ph type="body" idx="1"/>
          </p:nvPr>
        </p:nvSpPr>
        <p:spPr>
          <a:xfrm>
            <a:off x="319090" y="1600200"/>
            <a:ext cx="8508900" cy="309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g340262920a_0_39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00" cy="41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RTD Block</a:t>
            </a:r>
            <a:endParaRPr/>
          </a:p>
        </p:txBody>
      </p:sp>
      <p:sp>
        <p:nvSpPr>
          <p:cNvPr id="138" name="Google Shape;138;g340262920a_0_39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100" cy="274500"/>
          </a:xfrm>
          <a:prstGeom prst="rect">
            <a:avLst/>
          </a:prstGeom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pic>
        <p:nvPicPr>
          <p:cNvPr id="140" name="Google Shape;140;g340262920a_0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613" y="2085075"/>
            <a:ext cx="1457325" cy="17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85445" y="1194955"/>
            <a:ext cx="4857602" cy="362977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 txBox="1">
            <a:spLocks noGrp="1"/>
          </p:cNvSpPr>
          <p:nvPr>
            <p:ph type="title"/>
          </p:nvPr>
        </p:nvSpPr>
        <p:spPr>
          <a:xfrm>
            <a:off x="319087" y="971550"/>
            <a:ext cx="85090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</a:pPr>
            <a:r>
              <a:rPr lang="en-US" sz="2500" b="0" i="0" u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PS</a:t>
            </a:r>
            <a:r>
              <a:rPr lang="en-US" dirty="0" smtClean="0"/>
              <a:t>o</a:t>
            </a:r>
            <a:r>
              <a:rPr lang="en-US" sz="2500" b="0" i="0" u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 </a:t>
            </a:r>
            <a:r>
              <a:rPr lang="en-US" dirty="0"/>
              <a:t>and Analog </a:t>
            </a:r>
            <a:r>
              <a:rPr lang="en-US" dirty="0" smtClean="0"/>
              <a:t>Front-End Schematic</a:t>
            </a:r>
            <a:endParaRPr dirty="0"/>
          </a:p>
        </p:txBody>
      </p:sp>
      <p:sp>
        <p:nvSpPr>
          <p:cNvPr id="110" name="Google Shape;110;p4"/>
          <p:cNvSpPr txBox="1"/>
          <p:nvPr/>
        </p:nvSpPr>
        <p:spPr>
          <a:xfrm>
            <a:off x="6775450" y="4854575"/>
            <a:ext cx="205105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fld id="{00000000-1234-1234-1234-123412341234}" type="slidenum">
              <a:rPr lang="en-US"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/>
          </a:p>
        </p:txBody>
      </p:sp>
      <p:sp>
        <p:nvSpPr>
          <p:cNvPr id="111" name="Google Shape;111;p4"/>
          <p:cNvSpPr txBox="1"/>
          <p:nvPr/>
        </p:nvSpPr>
        <p:spPr>
          <a:xfrm>
            <a:off x="311150" y="4854575"/>
            <a:ext cx="64643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b="0" i="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Sebastian Thekkekara Thomas and Nitish Nagesh | SNL Presentation</a:t>
            </a:r>
            <a:endParaRPr/>
          </a:p>
        </p:txBody>
      </p:sp>
      <p:pic>
        <p:nvPicPr>
          <p:cNvPr id="112" name="Google Shape;112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063" y="1475510"/>
            <a:ext cx="5244354" cy="31579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40262920a_0_48"/>
          <p:cNvSpPr txBox="1">
            <a:spLocks noGrp="1"/>
          </p:cNvSpPr>
          <p:nvPr>
            <p:ph type="body" idx="1"/>
          </p:nvPr>
        </p:nvSpPr>
        <p:spPr>
          <a:xfrm>
            <a:off x="319090" y="1600200"/>
            <a:ext cx="8508900" cy="309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/>
            <a:r>
              <a:rPr lang="en-US" dirty="0" smtClean="0"/>
              <a:t>		</a:t>
            </a:r>
          </a:p>
          <a:p>
            <a:pPr marL="0" lvl="0" indent="0" algn="r"/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smtClean="0"/>
              <a:t>Source: </a:t>
            </a:r>
            <a:r>
              <a:rPr lang="en-IN" dirty="0">
                <a:hlinkClick r:id="rId3"/>
              </a:rPr>
              <a:t>https://</a:t>
            </a:r>
            <a:r>
              <a:rPr lang="en-IN" dirty="0" smtClean="0">
                <a:hlinkClick r:id="rId3"/>
              </a:rPr>
              <a:t>www.rfwireless-world.com</a:t>
            </a:r>
            <a:endParaRPr dirty="0"/>
          </a:p>
        </p:txBody>
      </p:sp>
      <p:sp>
        <p:nvSpPr>
          <p:cNvPr id="147" name="Google Shape;147;g340262920a_0_48"/>
          <p:cNvSpPr txBox="1">
            <a:spLocks noGrp="1"/>
          </p:cNvSpPr>
          <p:nvPr>
            <p:ph type="title"/>
          </p:nvPr>
        </p:nvSpPr>
        <p:spPr>
          <a:xfrm>
            <a:off x="319090" y="972000"/>
            <a:ext cx="8508900" cy="41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UART vs I2C</a:t>
            </a:r>
            <a:endParaRPr/>
          </a:p>
        </p:txBody>
      </p:sp>
      <p:sp>
        <p:nvSpPr>
          <p:cNvPr id="148" name="Google Shape;148;g340262920a_0_48"/>
          <p:cNvSpPr txBox="1">
            <a:spLocks noGrp="1"/>
          </p:cNvSpPr>
          <p:nvPr>
            <p:ph type="sldNum" idx="12"/>
          </p:nvPr>
        </p:nvSpPr>
        <p:spPr>
          <a:xfrm>
            <a:off x="6775450" y="4854575"/>
            <a:ext cx="2051100" cy="274500"/>
          </a:xfrm>
          <a:prstGeom prst="rect">
            <a:avLst/>
          </a:prstGeom>
        </p:spPr>
        <p:txBody>
          <a:bodyPr spcFirstLastPara="1" wrap="square" lIns="0" tIns="45700" rIns="0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643" y="1892010"/>
            <a:ext cx="3299548" cy="236831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4811" y="1307577"/>
            <a:ext cx="2914650" cy="295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itel 3">
  <a:themeElements>
    <a:clrScheme name="TUM">
      <a:dk1>
        <a:srgbClr val="000000"/>
      </a:dk1>
      <a:lt1>
        <a:srgbClr val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halt">
  <a:themeElements>
    <a:clrScheme name="TUM">
      <a:dk1>
        <a:srgbClr val="000000"/>
      </a:dk1>
      <a:lt1>
        <a:srgbClr val="FFFFFF"/>
      </a:lt1>
      <a:dk2>
        <a:srgbClr val="003359"/>
      </a:dk2>
      <a:lt2>
        <a:srgbClr val="0065BD"/>
      </a:lt2>
      <a:accent1>
        <a:srgbClr val="005293"/>
      </a:accent1>
      <a:accent2>
        <a:srgbClr val="64A0C8"/>
      </a:accent2>
      <a:accent3>
        <a:srgbClr val="98C6EA"/>
      </a:accent3>
      <a:accent4>
        <a:srgbClr val="A2AD00"/>
      </a:accent4>
      <a:accent5>
        <a:srgbClr val="E37222"/>
      </a:accent5>
      <a:accent6>
        <a:srgbClr val="DAD7CB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238</Words>
  <Application>Microsoft Office PowerPoint</Application>
  <PresentationFormat>On-screen Show (16:9)</PresentationFormat>
  <Paragraphs>124</Paragraphs>
  <Slides>14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1_Titel 3</vt:lpstr>
      <vt:lpstr>Inhalt</vt:lpstr>
      <vt:lpstr>Sensor Nodes Laboratory Presentation</vt:lpstr>
      <vt:lpstr>Overview</vt:lpstr>
      <vt:lpstr>Introduction</vt:lpstr>
      <vt:lpstr>Block Diagram</vt:lpstr>
      <vt:lpstr>IDAC - Constant Current Source</vt:lpstr>
      <vt:lpstr>Filter Design</vt:lpstr>
      <vt:lpstr>RTD Block</vt:lpstr>
      <vt:lpstr>PSoC and Analog Front-End Schematic</vt:lpstr>
      <vt:lpstr>UART vs I2C</vt:lpstr>
      <vt:lpstr>Communication Interface</vt:lpstr>
      <vt:lpstr>Prototype</vt:lpstr>
      <vt:lpstr>Data Reception</vt:lpstr>
      <vt:lpstr>Scaling-up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Sensor Nodes Laboratory Presentation</dc:title>
  <dc:creator>User</dc:creator>
  <cp:lastModifiedBy>User</cp:lastModifiedBy>
  <cp:revision>17</cp:revision>
  <dcterms:created xsi:type="dcterms:W3CDTF">2019-08-27T14:09:28Z</dcterms:created>
  <dcterms:modified xsi:type="dcterms:W3CDTF">2019-08-28T08:18:53Z</dcterms:modified>
</cp:coreProperties>
</file>